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7" r:id="rId24"/>
    <p:sldId id="278" r:id="rId25"/>
  </p:sldIdLst>
  <p:sldSz cx="9144000" cy="5143500" type="screen16x9"/>
  <p:notesSz cx="6858000" cy="9144000"/>
  <p:embeddedFontLst>
    <p:embeddedFont>
      <p:font typeface="Montserrat" charset="-52"/>
      <p:regular r:id="rId27"/>
      <p:bold r:id="rId28"/>
      <p:italic r:id="rId29"/>
      <p:boldItalic r:id="rId30"/>
    </p:embeddedFont>
    <p:embeddedFont>
      <p:font typeface="Lato" charset="0"/>
      <p:regular r:id="rId31"/>
      <p:bold r:id="rId32"/>
      <p:italic r:id="rId33"/>
      <p:boldItalic r:id="rId34"/>
    </p:embeddedFont>
    <p:embeddedFont>
      <p:font typeface="Average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957" autoAdjust="0"/>
    <p:restoredTop sz="94660"/>
  </p:normalViewPr>
  <p:slideViewPr>
    <p:cSldViewPr snapToGrid="0">
      <p:cViewPr varScale="1">
        <p:scale>
          <a:sx n="82" d="100"/>
          <a:sy n="82" d="100"/>
        </p:scale>
        <p:origin x="-808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d2653d4bc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d2653d4bc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d2653d4bc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d2653d4bc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2653d4bcb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d2653d4bcb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d2653d4bc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d2653d4bcb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2653d4bc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d2653d4bc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d2653d4bc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d2653d4bcb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d2653d4bcb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d2653d4bcb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d2653d4bcb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d2653d4bcb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d2653d4bcb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d2653d4bcb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d2653d4bcb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d2653d4bcb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d2653d4bcb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d2653d4bcb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d2653d4bcb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d2653d4bcb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d2653d4bcb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d2653d4bcb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d2653d4bcb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d2653d4bcb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d2653d4bc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d2653d4bc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2653d4bc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d2653d4bc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d2653d4bc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d2653d4bc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d2653d4bc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d2653d4bc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2653d4bc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d2653d4bc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2653d4bc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d2653d4bc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 idx="4294967295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Презентация прототипов</a:t>
            </a:r>
            <a:endParaRPr/>
          </a:p>
        </p:txBody>
      </p:sp>
      <p:pic>
        <p:nvPicPr>
          <p:cNvPr id="229" name="Google Shape;229;p17"/>
          <p:cNvPicPr preferRelativeResize="0"/>
          <p:nvPr/>
        </p:nvPicPr>
        <p:blipFill rotWithShape="1">
          <a:blip r:embed="rId3">
            <a:alphaModFix/>
          </a:blip>
          <a:srcRect l="2125" r="2125"/>
          <a:stretch/>
        </p:blipFill>
        <p:spPr>
          <a:xfrm>
            <a:off x="0" y="-41750"/>
            <a:ext cx="9144003" cy="5371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7"/>
          <p:cNvSpPr txBox="1"/>
          <p:nvPr/>
        </p:nvSpPr>
        <p:spPr>
          <a:xfrm>
            <a:off x="771275" y="1247800"/>
            <a:ext cx="3800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574175" y="2235250"/>
            <a:ext cx="4951800" cy="14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240700" y="1999300"/>
            <a:ext cx="8174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17"/>
          <p:cNvSpPr txBox="1"/>
          <p:nvPr/>
        </p:nvSpPr>
        <p:spPr>
          <a:xfrm>
            <a:off x="426725" y="3679450"/>
            <a:ext cx="5246700" cy="1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Реализация читательского дневника 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 сделала : Юферева Диана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Группа: 23.Б12-мм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Преподаватель: Нестерчук Григорий Анатольевич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6"/>
          <p:cNvSpPr txBox="1"/>
          <p:nvPr/>
        </p:nvSpPr>
        <p:spPr>
          <a:xfrm>
            <a:off x="397925" y="0"/>
            <a:ext cx="443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MyBook</a:t>
            </a:r>
            <a:endParaRPr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26"/>
          <p:cNvSpPr txBox="1"/>
          <p:nvPr/>
        </p:nvSpPr>
        <p:spPr>
          <a:xfrm>
            <a:off x="6384758" y="665522"/>
            <a:ext cx="2759242" cy="15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void WriteSentence(string Impression); Данная функция делит строку на предложения.Ориентируется </a:t>
            </a:r>
            <a:r>
              <a:rPr lang="ru" sz="130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</a:t>
            </a:r>
            <a:r>
              <a:rPr lang="en-US" sz="130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30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количеству символов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26"/>
          <p:cNvSpPr/>
          <p:nvPr/>
        </p:nvSpPr>
        <p:spPr>
          <a:xfrm>
            <a:off x="220025" y="694275"/>
            <a:ext cx="6070800" cy="433492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" name="Рисунок 9" descr="Screenshot_9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75" y="3983064"/>
            <a:ext cx="6036589" cy="976394"/>
          </a:xfrm>
          <a:prstGeom prst="rect">
            <a:avLst/>
          </a:prstGeom>
        </p:spPr>
      </p:pic>
      <p:pic>
        <p:nvPicPr>
          <p:cNvPr id="11" name="Рисунок 10" descr="Screenshot_9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08" y="724160"/>
            <a:ext cx="6037556" cy="3265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7"/>
          <p:cNvSpPr txBox="1"/>
          <p:nvPr/>
        </p:nvSpPr>
        <p:spPr>
          <a:xfrm>
            <a:off x="397925" y="0"/>
            <a:ext cx="443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MyBook</a:t>
            </a:r>
            <a:endParaRPr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27"/>
          <p:cNvSpPr/>
          <p:nvPr/>
        </p:nvSpPr>
        <p:spPr>
          <a:xfrm>
            <a:off x="220025" y="2571750"/>
            <a:ext cx="5359500" cy="211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27"/>
          <p:cNvSpPr txBox="1"/>
          <p:nvPr/>
        </p:nvSpPr>
        <p:spPr>
          <a:xfrm>
            <a:off x="5740500" y="747375"/>
            <a:ext cx="3403500" cy="4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void PrintBookInfo(std::ostream &amp; out_stream); данная функция выводит на консоль информацию о книге ( кроме поля впечатления) 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void PrintBookInfo1(std::ostream &amp; out_stream); данная функция выводит на консоль информацию о книге ( включая поле впечатления) 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void PrintBookImp(std::ostream&amp; out_stream); данная функция выводит на консоль только поле впечатления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27"/>
          <p:cNvSpPr/>
          <p:nvPr/>
        </p:nvSpPr>
        <p:spPr>
          <a:xfrm>
            <a:off x="220025" y="694275"/>
            <a:ext cx="5359500" cy="187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9" name="Google Shape;339;p27"/>
          <p:cNvPicPr preferRelativeResize="0"/>
          <p:nvPr/>
        </p:nvPicPr>
        <p:blipFill>
          <a:blip r:embed="rId4">
            <a:alphaModFix/>
          </a:blip>
          <a:srcRect l="4870"/>
          <a:stretch>
            <a:fillRect/>
          </a:stretch>
        </p:blipFill>
        <p:spPr>
          <a:xfrm>
            <a:off x="278969" y="747375"/>
            <a:ext cx="5248731" cy="26266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340" name="Google Shape;340;p27"/>
          <p:cNvPicPr preferRelativeResize="0"/>
          <p:nvPr/>
        </p:nvPicPr>
        <p:blipFill>
          <a:blip r:embed="rId5">
            <a:alphaModFix/>
          </a:blip>
          <a:srcRect l="4575"/>
          <a:stretch>
            <a:fillRect/>
          </a:stretch>
        </p:blipFill>
        <p:spPr>
          <a:xfrm>
            <a:off x="271221" y="3432875"/>
            <a:ext cx="5248732" cy="115839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08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8"/>
          <p:cNvSpPr txBox="1"/>
          <p:nvPr/>
        </p:nvSpPr>
        <p:spPr>
          <a:xfrm>
            <a:off x="4711800" y="120622"/>
            <a:ext cx="443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LinkedList</a:t>
            </a:r>
            <a:endParaRPr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28"/>
          <p:cNvSpPr/>
          <p:nvPr/>
        </p:nvSpPr>
        <p:spPr>
          <a:xfrm>
            <a:off x="100739" y="154983"/>
            <a:ext cx="4223288" cy="4908092"/>
          </a:xfrm>
          <a:prstGeom prst="rect">
            <a:avLst/>
          </a:prstGeom>
          <a:solidFill>
            <a:srgbClr val="D9F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28"/>
          <p:cNvSpPr/>
          <p:nvPr/>
        </p:nvSpPr>
        <p:spPr>
          <a:xfrm>
            <a:off x="4835075" y="844953"/>
            <a:ext cx="2997300" cy="1117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D9F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Это файл LinkedList.h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Тут прописан односвязный список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0" name="Google Shape;350;p28"/>
          <p:cNvPicPr preferRelativeResize="0"/>
          <p:nvPr/>
        </p:nvPicPr>
        <p:blipFill>
          <a:blip r:embed="rId4">
            <a:alphaModFix/>
          </a:blip>
          <a:srcRect l="9456" r="4163"/>
          <a:stretch>
            <a:fillRect/>
          </a:stretch>
        </p:blipFill>
        <p:spPr>
          <a:xfrm>
            <a:off x="162732" y="2373473"/>
            <a:ext cx="4114799" cy="26416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8"/>
          <p:cNvSpPr txBox="1"/>
          <p:nvPr/>
        </p:nvSpPr>
        <p:spPr>
          <a:xfrm>
            <a:off x="4842825" y="4466175"/>
            <a:ext cx="4178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Рисунок 8" descr="Screenshot_90.png"/>
          <p:cNvPicPr>
            <a:picLocks noChangeAspect="1"/>
          </p:cNvPicPr>
          <p:nvPr/>
        </p:nvPicPr>
        <p:blipFill>
          <a:blip r:embed="rId5"/>
          <a:srcRect l="4476" t="29133" r="16201"/>
          <a:stretch>
            <a:fillRect/>
          </a:stretch>
        </p:blipFill>
        <p:spPr>
          <a:xfrm>
            <a:off x="154983" y="193730"/>
            <a:ext cx="4114800" cy="21847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9"/>
          <p:cNvSpPr txBox="1"/>
          <p:nvPr/>
        </p:nvSpPr>
        <p:spPr>
          <a:xfrm>
            <a:off x="436025" y="122775"/>
            <a:ext cx="443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LinkedList</a:t>
            </a:r>
            <a:endParaRPr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MyBook</a:t>
            </a:r>
            <a:endParaRPr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29"/>
          <p:cNvSpPr/>
          <p:nvPr/>
        </p:nvSpPr>
        <p:spPr>
          <a:xfrm>
            <a:off x="506628" y="769829"/>
            <a:ext cx="3352800" cy="1549500"/>
          </a:xfrm>
          <a:prstGeom prst="rect">
            <a:avLst/>
          </a:prstGeom>
          <a:solidFill>
            <a:srgbClr val="D9F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29"/>
          <p:cNvSpPr txBox="1"/>
          <p:nvPr/>
        </p:nvSpPr>
        <p:spPr>
          <a:xfrm>
            <a:off x="436025" y="2571750"/>
            <a:ext cx="34035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Функция void dispose() В данной фукции в цикле while (пока еще функция bool IsEmpty() не возвращает true), то с помощью ExtractNode(0), мы каждый раз из списка удаляем нулевой узел, пока он не очистится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29"/>
          <p:cNvSpPr/>
          <p:nvPr/>
        </p:nvSpPr>
        <p:spPr>
          <a:xfrm>
            <a:off x="4052807" y="751424"/>
            <a:ext cx="4926118" cy="3580351"/>
          </a:xfrm>
          <a:prstGeom prst="rect">
            <a:avLst/>
          </a:prstGeom>
          <a:solidFill>
            <a:srgbClr val="D9F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29"/>
          <p:cNvSpPr txBox="1"/>
          <p:nvPr/>
        </p:nvSpPr>
        <p:spPr>
          <a:xfrm>
            <a:off x="4056433" y="4312200"/>
            <a:ext cx="4845000" cy="8313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Функция void InsertNode(int index, Node* node) Данная функция добавляет узел в список на место указанного индекса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2" name="Google Shape;362;p29"/>
          <p:cNvPicPr preferRelativeResize="0"/>
          <p:nvPr/>
        </p:nvPicPr>
        <p:blipFill>
          <a:blip r:embed="rId4">
            <a:alphaModFix/>
          </a:blip>
          <a:srcRect l="7769"/>
          <a:stretch>
            <a:fillRect/>
          </a:stretch>
        </p:blipFill>
        <p:spPr>
          <a:xfrm>
            <a:off x="565688" y="844859"/>
            <a:ext cx="3200399" cy="1394645"/>
          </a:xfrm>
          <a:prstGeom prst="rect">
            <a:avLst/>
          </a:prstGeom>
          <a:solidFill>
            <a:srgbClr val="D9F0FF"/>
          </a:solidFill>
          <a:ln>
            <a:noFill/>
          </a:ln>
        </p:spPr>
      </p:pic>
      <p:pic>
        <p:nvPicPr>
          <p:cNvPr id="363" name="Google Shape;363;p29"/>
          <p:cNvPicPr preferRelativeResize="0"/>
          <p:nvPr/>
        </p:nvPicPr>
        <p:blipFill>
          <a:blip r:embed="rId5">
            <a:alphaModFix/>
          </a:blip>
          <a:srcRect l="7481"/>
          <a:stretch>
            <a:fillRect/>
          </a:stretch>
        </p:blipFill>
        <p:spPr>
          <a:xfrm>
            <a:off x="4099302" y="808575"/>
            <a:ext cx="4843220" cy="3468957"/>
          </a:xfrm>
          <a:prstGeom prst="rect">
            <a:avLst/>
          </a:prstGeom>
          <a:solidFill>
            <a:srgbClr val="D9F0FF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0"/>
          <p:cNvSpPr txBox="1"/>
          <p:nvPr/>
        </p:nvSpPr>
        <p:spPr>
          <a:xfrm>
            <a:off x="436025" y="122775"/>
            <a:ext cx="443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LinkedList</a:t>
            </a:r>
            <a:endParaRPr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MyBook</a:t>
            </a:r>
            <a:endParaRPr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30"/>
          <p:cNvSpPr/>
          <p:nvPr/>
        </p:nvSpPr>
        <p:spPr>
          <a:xfrm>
            <a:off x="232475" y="751425"/>
            <a:ext cx="5029650" cy="3588100"/>
          </a:xfrm>
          <a:prstGeom prst="rect">
            <a:avLst/>
          </a:prstGeom>
          <a:solidFill>
            <a:srgbClr val="D9F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30"/>
          <p:cNvSpPr txBox="1"/>
          <p:nvPr/>
        </p:nvSpPr>
        <p:spPr>
          <a:xfrm>
            <a:off x="171028" y="4315679"/>
            <a:ext cx="4900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функция Node* ExtractNode(int index) Данная функция удаляет из списка узел, индекса который мы хотим, и возвращает его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30"/>
          <p:cNvSpPr/>
          <p:nvPr/>
        </p:nvSpPr>
        <p:spPr>
          <a:xfrm>
            <a:off x="5345800" y="751200"/>
            <a:ext cx="3780300" cy="2999390"/>
          </a:xfrm>
          <a:prstGeom prst="rect">
            <a:avLst/>
          </a:prstGeom>
          <a:solidFill>
            <a:srgbClr val="D9F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30"/>
          <p:cNvSpPr txBox="1"/>
          <p:nvPr/>
        </p:nvSpPr>
        <p:spPr>
          <a:xfrm>
            <a:off x="5345800" y="3869175"/>
            <a:ext cx="3633300" cy="6156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Функция int Length() Функция, которая считает длину списка.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4" name="Google Shape;374;p30"/>
          <p:cNvPicPr preferRelativeResize="0"/>
          <p:nvPr/>
        </p:nvPicPr>
        <p:blipFill>
          <a:blip r:embed="rId4">
            <a:alphaModFix/>
          </a:blip>
          <a:srcRect l="9220"/>
          <a:stretch>
            <a:fillRect/>
          </a:stretch>
        </p:blipFill>
        <p:spPr>
          <a:xfrm>
            <a:off x="294469" y="808575"/>
            <a:ext cx="4913382" cy="348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0"/>
          <p:cNvPicPr preferRelativeResize="0"/>
          <p:nvPr/>
        </p:nvPicPr>
        <p:blipFill>
          <a:blip r:embed="rId5">
            <a:alphaModFix/>
          </a:blip>
          <a:srcRect l="8896" b="3872"/>
          <a:stretch>
            <a:fillRect/>
          </a:stretch>
        </p:blipFill>
        <p:spPr>
          <a:xfrm>
            <a:off x="5416658" y="808575"/>
            <a:ext cx="3655267" cy="2856774"/>
          </a:xfrm>
          <a:prstGeom prst="rect">
            <a:avLst/>
          </a:prstGeom>
          <a:solidFill>
            <a:srgbClr val="D9F0FF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400"/>
            <a:ext cx="9144003" cy="508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1"/>
          <p:cNvSpPr txBox="1"/>
          <p:nvPr/>
        </p:nvSpPr>
        <p:spPr>
          <a:xfrm>
            <a:off x="410625" y="97375"/>
            <a:ext cx="443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Pet</a:t>
            </a:r>
            <a:endParaRPr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2" name="Google Shape;382;p31"/>
          <p:cNvSpPr/>
          <p:nvPr/>
        </p:nvSpPr>
        <p:spPr>
          <a:xfrm>
            <a:off x="283625" y="829725"/>
            <a:ext cx="5245200" cy="3289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31"/>
          <p:cNvSpPr txBox="1"/>
          <p:nvPr/>
        </p:nvSpPr>
        <p:spPr>
          <a:xfrm>
            <a:off x="4842825" y="4466175"/>
            <a:ext cx="4178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31"/>
          <p:cNvSpPr txBox="1"/>
          <p:nvPr/>
        </p:nvSpPr>
        <p:spPr>
          <a:xfrm>
            <a:off x="5626100" y="829725"/>
            <a:ext cx="3395100" cy="3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Сначала мы создаем класс BoookLibrary. В public (там и есть только public). </a:t>
            </a:r>
            <a:endParaRPr lang="en-US" sz="1300" dirty="0" smtClean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Потом </a:t>
            </a:r>
            <a:r>
              <a:rPr lang="ru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с помощью LinkedList мы создаем переменную books, которая будет односвязным списком. Далее мы прописываем строку library_file_name, которая будет хранить название файла, с котором мы работаем.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Функция void PrintHeader() Данная функция выводит на консоль название моей программы.Сделано чисто для красоты.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Рисунок 7" descr="Screenshot_9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99" y="978084"/>
            <a:ext cx="5062314" cy="2950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400"/>
            <a:ext cx="9144003" cy="508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2"/>
          <p:cNvSpPr txBox="1"/>
          <p:nvPr/>
        </p:nvSpPr>
        <p:spPr>
          <a:xfrm>
            <a:off x="410625" y="97375"/>
            <a:ext cx="443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Pet</a:t>
            </a:r>
            <a:endParaRPr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2" name="Google Shape;392;p32"/>
          <p:cNvSpPr/>
          <p:nvPr/>
        </p:nvSpPr>
        <p:spPr>
          <a:xfrm>
            <a:off x="93125" y="803988"/>
            <a:ext cx="4953000" cy="267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32"/>
          <p:cNvSpPr txBox="1"/>
          <p:nvPr/>
        </p:nvSpPr>
        <p:spPr>
          <a:xfrm>
            <a:off x="194625" y="3555800"/>
            <a:ext cx="48642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Функция void printMenu() Данная функция выводит меню на экран. Сначала, с помощью функции system("cls") происходит очистка консоли перед выводом нового меню.Потом с помощью функции void PrintHeader() выводим логотип.Затем мы выводим объяснения пользователю, что будет, если нажать ту или иную клавишу.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32"/>
          <p:cNvSpPr/>
          <p:nvPr/>
        </p:nvSpPr>
        <p:spPr>
          <a:xfrm>
            <a:off x="5160425" y="829725"/>
            <a:ext cx="3860700" cy="3153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6" name="Google Shape;396;p32"/>
          <p:cNvPicPr preferRelativeResize="0"/>
          <p:nvPr/>
        </p:nvPicPr>
        <p:blipFill>
          <a:blip r:embed="rId4">
            <a:alphaModFix/>
          </a:blip>
          <a:srcRect l="9351"/>
          <a:stretch>
            <a:fillRect/>
          </a:stretch>
        </p:blipFill>
        <p:spPr>
          <a:xfrm>
            <a:off x="5246175" y="879129"/>
            <a:ext cx="3704095" cy="3057440"/>
          </a:xfrm>
          <a:prstGeom prst="rect">
            <a:avLst/>
          </a:prstGeom>
          <a:solidFill>
            <a:srgbClr val="D9F0FF"/>
          </a:solidFill>
          <a:ln>
            <a:noFill/>
          </a:ln>
        </p:spPr>
      </p:pic>
      <p:sp>
        <p:nvSpPr>
          <p:cNvPr id="397" name="Google Shape;397;p32"/>
          <p:cNvSpPr txBox="1"/>
          <p:nvPr/>
        </p:nvSpPr>
        <p:spPr>
          <a:xfrm>
            <a:off x="5160425" y="4161375"/>
            <a:ext cx="36957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Функция void LoadLibraryFromFile() . Для того, чтобы считать данные с файла.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" name="Рисунок 9" descr="Screenshot_9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85" y="844659"/>
            <a:ext cx="4850971" cy="2603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400"/>
            <a:ext cx="9144003" cy="508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3"/>
          <p:cNvSpPr txBox="1"/>
          <p:nvPr/>
        </p:nvSpPr>
        <p:spPr>
          <a:xfrm>
            <a:off x="410625" y="97375"/>
            <a:ext cx="443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Pet</a:t>
            </a:r>
            <a:endParaRPr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33"/>
          <p:cNvSpPr/>
          <p:nvPr/>
        </p:nvSpPr>
        <p:spPr>
          <a:xfrm>
            <a:off x="93125" y="804000"/>
            <a:ext cx="4432200" cy="3662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33"/>
          <p:cNvSpPr/>
          <p:nvPr/>
        </p:nvSpPr>
        <p:spPr>
          <a:xfrm>
            <a:off x="4677825" y="804000"/>
            <a:ext cx="4343400" cy="3662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6" name="Google Shape;406;p33"/>
          <p:cNvPicPr preferRelativeResize="0"/>
          <p:nvPr/>
        </p:nvPicPr>
        <p:blipFill>
          <a:blip r:embed="rId4">
            <a:alphaModFix/>
          </a:blip>
          <a:srcRect l="6470"/>
          <a:stretch>
            <a:fillRect/>
          </a:stretch>
        </p:blipFill>
        <p:spPr>
          <a:xfrm>
            <a:off x="154983" y="853024"/>
            <a:ext cx="4272617" cy="3571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3"/>
          <p:cNvPicPr preferRelativeResize="0"/>
          <p:nvPr/>
        </p:nvPicPr>
        <p:blipFill>
          <a:blip r:embed="rId5">
            <a:alphaModFix/>
          </a:blip>
          <a:srcRect l="9672"/>
          <a:stretch>
            <a:fillRect/>
          </a:stretch>
        </p:blipFill>
        <p:spPr>
          <a:xfrm>
            <a:off x="4773478" y="927100"/>
            <a:ext cx="4146147" cy="3489917"/>
          </a:xfrm>
          <a:prstGeom prst="rect">
            <a:avLst/>
          </a:prstGeom>
          <a:solidFill>
            <a:srgbClr val="D9F0FF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9144003" cy="508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4"/>
          <p:cNvSpPr txBox="1"/>
          <p:nvPr/>
        </p:nvSpPr>
        <p:spPr>
          <a:xfrm>
            <a:off x="410625" y="97375"/>
            <a:ext cx="443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Pet</a:t>
            </a:r>
            <a:endParaRPr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93124" y="689675"/>
            <a:ext cx="5579255" cy="41457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34"/>
          <p:cNvSpPr txBox="1"/>
          <p:nvPr/>
        </p:nvSpPr>
        <p:spPr>
          <a:xfrm>
            <a:off x="5759908" y="771981"/>
            <a:ext cx="3264000" cy="3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Функция int choice() Она достаточно длинная, поэтому изображения я поделю на части. Внутри есть оператор switch (choice) и в зависимости от переменной choice. Прописываются case, которые работают в зависимости от выбора пользователя (т.е какую цифру из меню пользователь выберет)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Рисунок 6" descr="Screenshot_9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81" y="795678"/>
            <a:ext cx="5432157" cy="39932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400"/>
            <a:ext cx="9144003" cy="508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5"/>
          <p:cNvSpPr txBox="1"/>
          <p:nvPr/>
        </p:nvSpPr>
        <p:spPr>
          <a:xfrm>
            <a:off x="410625" y="97375"/>
            <a:ext cx="443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Pet</a:t>
            </a:r>
            <a:endParaRPr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3" name="Google Shape;423;p35"/>
          <p:cNvSpPr/>
          <p:nvPr/>
        </p:nvSpPr>
        <p:spPr>
          <a:xfrm>
            <a:off x="93125" y="804000"/>
            <a:ext cx="4432200" cy="267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35"/>
          <p:cNvSpPr txBox="1"/>
          <p:nvPr/>
        </p:nvSpPr>
        <p:spPr>
          <a:xfrm>
            <a:off x="93125" y="3555900"/>
            <a:ext cx="87630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void </a:t>
            </a:r>
            <a:r>
              <a:rPr lang="en-US" sz="1300" dirty="0" err="1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FindBookByAuthor</a:t>
            </a:r>
            <a:r>
              <a:rPr lang="en-US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(string Author) </a:t>
            </a:r>
            <a:endParaRPr lang="ru-RU" sz="1300" dirty="0" smtClean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-RU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Данная функция ищет необходимое поле </a:t>
            </a:r>
            <a:r>
              <a:rPr lang="en-US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 </a:t>
            </a:r>
            <a:r>
              <a:rPr lang="ru-RU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в списке и выводит на консоль книги этих авторов.     </a:t>
            </a:r>
          </a:p>
          <a:p>
            <a:pPr lvl="0"/>
            <a:r>
              <a:rPr lang="ru-RU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Функция </a:t>
            </a:r>
            <a:r>
              <a:rPr lang="en-US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void </a:t>
            </a:r>
            <a:r>
              <a:rPr lang="en-US" sz="1300" dirty="0" err="1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FindBookByGenre</a:t>
            </a:r>
            <a:r>
              <a:rPr lang="en-US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(string Genre)</a:t>
            </a:r>
            <a:endParaRPr lang="ru-RU" sz="1300" dirty="0" smtClean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-RU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Данная функция ищет необходимое поле </a:t>
            </a:r>
            <a:r>
              <a:rPr lang="en-US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genre </a:t>
            </a:r>
            <a:r>
              <a:rPr lang="ru-RU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в списке и выводит на консоль книги этого жанра.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35"/>
          <p:cNvSpPr/>
          <p:nvPr/>
        </p:nvSpPr>
        <p:spPr>
          <a:xfrm>
            <a:off x="4893725" y="804000"/>
            <a:ext cx="4127400" cy="267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6" name="Google Shape;426;p35"/>
          <p:cNvPicPr preferRelativeResize="0"/>
          <p:nvPr/>
        </p:nvPicPr>
        <p:blipFill>
          <a:blip r:embed="rId4">
            <a:alphaModFix/>
          </a:blip>
          <a:srcRect l="8569"/>
          <a:stretch>
            <a:fillRect/>
          </a:stretch>
        </p:blipFill>
        <p:spPr>
          <a:xfrm>
            <a:off x="147234" y="905975"/>
            <a:ext cx="4316277" cy="25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5"/>
          <p:cNvPicPr preferRelativeResize="0"/>
          <p:nvPr/>
        </p:nvPicPr>
        <p:blipFill>
          <a:blip r:embed="rId5">
            <a:alphaModFix/>
          </a:blip>
          <a:srcRect l="9352"/>
          <a:stretch>
            <a:fillRect/>
          </a:stretch>
        </p:blipFill>
        <p:spPr>
          <a:xfrm>
            <a:off x="4982705" y="864000"/>
            <a:ext cx="3962321" cy="25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 txBox="1"/>
          <p:nvPr/>
        </p:nvSpPr>
        <p:spPr>
          <a:xfrm>
            <a:off x="12943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4443275" y="2064600"/>
            <a:ext cx="4148100" cy="20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Представляем: введите свой текст здесь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На компьютере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На мобильном устройстве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В горизонтальной ориентации на мобильном устройстве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На носимых устройствах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На планшете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В горизонтальной ориентации на планшете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На носимых устройствах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Этапы проекта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0" name="Google Shape;2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8"/>
          <p:cNvSpPr txBox="1"/>
          <p:nvPr/>
        </p:nvSpPr>
        <p:spPr>
          <a:xfrm>
            <a:off x="1083725" y="1443600"/>
            <a:ext cx="3359400" cy="26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Введение </a:t>
            </a:r>
            <a:endParaRPr smtClea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Проблемы</a:t>
            </a:r>
            <a:endParaRPr smtClean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Архитектура кода</a:t>
            </a:r>
            <a:endParaRPr smtClean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MyBook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LinkedList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ru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Pet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1083725" y="618075"/>
            <a:ext cx="5410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Содержание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400"/>
            <a:ext cx="9144003" cy="508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6"/>
          <p:cNvSpPr txBox="1"/>
          <p:nvPr/>
        </p:nvSpPr>
        <p:spPr>
          <a:xfrm>
            <a:off x="410625" y="97375"/>
            <a:ext cx="443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Pet</a:t>
            </a:r>
            <a:endParaRPr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p36"/>
          <p:cNvSpPr/>
          <p:nvPr/>
        </p:nvSpPr>
        <p:spPr>
          <a:xfrm>
            <a:off x="38075" y="681025"/>
            <a:ext cx="7840200" cy="282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36"/>
          <p:cNvSpPr txBox="1"/>
          <p:nvPr/>
        </p:nvSpPr>
        <p:spPr>
          <a:xfrm>
            <a:off x="38075" y="3577175"/>
            <a:ext cx="87252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Функция </a:t>
            </a:r>
            <a:r>
              <a:rPr lang="en-US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void </a:t>
            </a:r>
            <a:r>
              <a:rPr lang="en-US" sz="1300" dirty="0" err="1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OutImpression</a:t>
            </a:r>
            <a:r>
              <a:rPr lang="ru-RU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(string </a:t>
            </a:r>
            <a:r>
              <a:rPr lang="en-US" sz="1300" dirty="0" err="1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Book_name</a:t>
            </a:r>
            <a:r>
              <a:rPr lang="en-US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string Author)</a:t>
            </a:r>
            <a:endParaRPr lang="ru-RU" sz="1300" dirty="0" smtClean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ru-RU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Данная функция ищет необходимые поля </a:t>
            </a:r>
            <a:r>
              <a:rPr lang="en-US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 </a:t>
            </a:r>
            <a:r>
              <a:rPr lang="ru-RU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и </a:t>
            </a:r>
            <a:r>
              <a:rPr lang="en-US" sz="1300" dirty="0" err="1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book_name</a:t>
            </a:r>
            <a:r>
              <a:rPr lang="ru-RU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в списке и выводит на консоль впечатление об этих книгах.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6" name="Google Shape;436;p36"/>
          <p:cNvPicPr preferRelativeResize="0"/>
          <p:nvPr/>
        </p:nvPicPr>
        <p:blipFill>
          <a:blip r:embed="rId4">
            <a:alphaModFix/>
          </a:blip>
          <a:srcRect l="5173"/>
          <a:stretch>
            <a:fillRect/>
          </a:stretch>
        </p:blipFill>
        <p:spPr>
          <a:xfrm>
            <a:off x="92989" y="740574"/>
            <a:ext cx="7710407" cy="2731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400"/>
            <a:ext cx="9144003" cy="508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7"/>
          <p:cNvSpPr txBox="1"/>
          <p:nvPr/>
        </p:nvSpPr>
        <p:spPr>
          <a:xfrm>
            <a:off x="410625" y="97375"/>
            <a:ext cx="443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Pet</a:t>
            </a:r>
            <a:endParaRPr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p37"/>
          <p:cNvSpPr/>
          <p:nvPr/>
        </p:nvSpPr>
        <p:spPr>
          <a:xfrm>
            <a:off x="38075" y="681025"/>
            <a:ext cx="7840200" cy="296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37"/>
          <p:cNvSpPr txBox="1"/>
          <p:nvPr/>
        </p:nvSpPr>
        <p:spPr>
          <a:xfrm>
            <a:off x="38075" y="3577175"/>
            <a:ext cx="87252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Функция </a:t>
            </a:r>
            <a:r>
              <a:rPr lang="ru-RU" sz="1300" dirty="0" err="1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void</a:t>
            </a:r>
            <a:r>
              <a:rPr lang="ru-RU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-RU" sz="1300" dirty="0" err="1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FindBookByRating</a:t>
            </a:r>
            <a:r>
              <a:rPr lang="ru-RU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ru-RU" sz="1300" dirty="0" err="1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string</a:t>
            </a:r>
            <a:r>
              <a:rPr lang="ru-RU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-RU" sz="1300" dirty="0" err="1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Rating</a:t>
            </a:r>
            <a:r>
              <a:rPr lang="ru-RU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</a:p>
          <a:p>
            <a:pPr lvl="0"/>
            <a:r>
              <a:rPr lang="ru-RU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Данная функция ищет необходимое поле </a:t>
            </a:r>
            <a:r>
              <a:rPr lang="ru-RU" sz="1300" dirty="0" err="1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rating</a:t>
            </a:r>
            <a:r>
              <a:rPr lang="ru-RU" sz="13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в списке и выводит на консоль книги с такой оценкой.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5" name="Google Shape;445;p37"/>
          <p:cNvPicPr preferRelativeResize="0"/>
          <p:nvPr/>
        </p:nvPicPr>
        <p:blipFill>
          <a:blip r:embed="rId4">
            <a:alphaModFix/>
          </a:blip>
          <a:srcRect l="7819"/>
          <a:stretch>
            <a:fillRect/>
          </a:stretch>
        </p:blipFill>
        <p:spPr>
          <a:xfrm>
            <a:off x="131736" y="750924"/>
            <a:ext cx="7608914" cy="2852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400"/>
            <a:ext cx="9144003" cy="508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7"/>
          <p:cNvSpPr txBox="1"/>
          <p:nvPr/>
        </p:nvSpPr>
        <p:spPr>
          <a:xfrm>
            <a:off x="410625" y="97375"/>
            <a:ext cx="443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Pet</a:t>
            </a:r>
            <a:endParaRPr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p37"/>
          <p:cNvSpPr/>
          <p:nvPr/>
        </p:nvSpPr>
        <p:spPr>
          <a:xfrm>
            <a:off x="38075" y="681024"/>
            <a:ext cx="5874528" cy="42939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37"/>
          <p:cNvSpPr txBox="1"/>
          <p:nvPr/>
        </p:nvSpPr>
        <p:spPr>
          <a:xfrm>
            <a:off x="5928102" y="624747"/>
            <a:ext cx="3068664" cy="435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200" dirty="0" smtClean="0">
                <a:solidFill>
                  <a:schemeClr val="bg1"/>
                </a:solidFill>
              </a:rPr>
              <a:t>Функция </a:t>
            </a:r>
            <a:r>
              <a:rPr lang="ru-RU" sz="1200" dirty="0" err="1" smtClean="0">
                <a:solidFill>
                  <a:schemeClr val="bg1"/>
                </a:solidFill>
              </a:rPr>
              <a:t>void</a:t>
            </a:r>
            <a:r>
              <a:rPr lang="ru-RU" sz="1200" dirty="0" smtClean="0">
                <a:solidFill>
                  <a:schemeClr val="bg1"/>
                </a:solidFill>
              </a:rPr>
              <a:t> </a:t>
            </a:r>
            <a:r>
              <a:rPr lang="ru-RU" sz="1200" dirty="0" err="1" smtClean="0">
                <a:solidFill>
                  <a:schemeClr val="bg1"/>
                </a:solidFill>
              </a:rPr>
              <a:t>FindBookByName</a:t>
            </a:r>
            <a:r>
              <a:rPr lang="ru-RU" sz="1200" dirty="0" smtClean="0">
                <a:solidFill>
                  <a:schemeClr val="bg1"/>
                </a:solidFill>
              </a:rPr>
              <a:t>(</a:t>
            </a:r>
            <a:r>
              <a:rPr lang="ru-RU" sz="1200" dirty="0" err="1" smtClean="0">
                <a:solidFill>
                  <a:schemeClr val="bg1"/>
                </a:solidFill>
              </a:rPr>
              <a:t>string</a:t>
            </a:r>
            <a:r>
              <a:rPr lang="ru-RU" sz="1200" dirty="0" smtClean="0">
                <a:solidFill>
                  <a:schemeClr val="bg1"/>
                </a:solidFill>
              </a:rPr>
              <a:t> </a:t>
            </a:r>
            <a:r>
              <a:rPr lang="ru-RU" sz="1200" dirty="0" err="1" smtClean="0">
                <a:solidFill>
                  <a:schemeClr val="bg1"/>
                </a:solidFill>
              </a:rPr>
              <a:t>Letter</a:t>
            </a:r>
            <a:r>
              <a:rPr lang="ru-RU" sz="1200" dirty="0" smtClean="0">
                <a:solidFill>
                  <a:schemeClr val="bg1"/>
                </a:solidFill>
              </a:rPr>
              <a:t>)</a:t>
            </a:r>
          </a:p>
          <a:p>
            <a:pPr lvl="0"/>
            <a:r>
              <a:rPr lang="ru-RU" sz="1200" dirty="0" smtClean="0">
                <a:solidFill>
                  <a:schemeClr val="bg1"/>
                </a:solidFill>
              </a:rPr>
              <a:t>Данная функция ищет книги, которые </a:t>
            </a:r>
            <a:r>
              <a:rPr lang="ru-RU" sz="1200" dirty="0" err="1" smtClean="0">
                <a:solidFill>
                  <a:schemeClr val="bg1"/>
                </a:solidFill>
              </a:rPr>
              <a:t>начинаетсю</a:t>
            </a:r>
            <a:r>
              <a:rPr lang="ru-RU" sz="1200" dirty="0" smtClean="0">
                <a:solidFill>
                  <a:schemeClr val="bg1"/>
                </a:solidFill>
              </a:rPr>
              <a:t> на введенную нами букву.</a:t>
            </a:r>
            <a:endParaRPr sz="130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Рисунок 6" descr="Screenshot_9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81" y="758000"/>
            <a:ext cx="5629887" cy="4069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400"/>
            <a:ext cx="9144003" cy="508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8"/>
          <p:cNvSpPr txBox="1"/>
          <p:nvPr/>
        </p:nvSpPr>
        <p:spPr>
          <a:xfrm>
            <a:off x="410625" y="97375"/>
            <a:ext cx="443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Pet</a:t>
            </a:r>
            <a:endParaRPr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Google Shape;452;p38"/>
          <p:cNvSpPr/>
          <p:nvPr/>
        </p:nvSpPr>
        <p:spPr>
          <a:xfrm>
            <a:off x="93125" y="804007"/>
            <a:ext cx="4953000" cy="36362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38"/>
          <p:cNvSpPr txBox="1"/>
          <p:nvPr/>
        </p:nvSpPr>
        <p:spPr>
          <a:xfrm>
            <a:off x="5160425" y="804000"/>
            <a:ext cx="3695700" cy="3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 main(int argc, char* argv[]) Сначала, я прописываю SetConsoleCP(1251), SetConsoleOutputCP(1251), чтобы у программы не было проблем с русскими буквами.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Создаем объект класса BoookLibrary,чтобы работать с библиотекой книг. Далее вызываем функцию LoadLibraryFromFile() объекта Library,чтобы загружать информацию о книгах из нашего файла.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Потом в цикле while (пока не закончим программу) вызываем функцию printMenu().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Там же создаем переменную choice типа int и просим пользователя ввести его значения. Если функция choice() не работает (возвращает false), мы пишем break и выходим из цикла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4" name="Google Shape;454;p38"/>
          <p:cNvPicPr preferRelativeResize="0"/>
          <p:nvPr/>
        </p:nvPicPr>
        <p:blipFill>
          <a:blip r:embed="rId4">
            <a:alphaModFix/>
          </a:blip>
          <a:srcRect l="12575"/>
          <a:stretch>
            <a:fillRect/>
          </a:stretch>
        </p:blipFill>
        <p:spPr>
          <a:xfrm>
            <a:off x="139486" y="884762"/>
            <a:ext cx="4850968" cy="3501257"/>
          </a:xfrm>
          <a:prstGeom prst="rect">
            <a:avLst/>
          </a:prstGeom>
          <a:solidFill>
            <a:srgbClr val="D9F0FF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2578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 idx="4294967295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Times New Roman"/>
                <a:ea typeface="Times New Roman"/>
                <a:cs typeface="Times New Roman"/>
                <a:sym typeface="Times New Roman"/>
              </a:rPr>
              <a:t>Введение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8" name="Google Shape;2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9"/>
          <p:cNvSpPr txBox="1">
            <a:spLocks noGrp="1"/>
          </p:cNvSpPr>
          <p:nvPr>
            <p:ph type="body" idx="4294967295"/>
          </p:nvPr>
        </p:nvSpPr>
        <p:spPr>
          <a:xfrm>
            <a:off x="372525" y="728125"/>
            <a:ext cx="6134100" cy="41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При создании данного проекта я хотела, чтобы тема моей работы отражала меня.Поэтому за основу я взяла свое хобби. Прочитав большое количество книг, я столкнулась с проблемой, что по мере прочитанного истории, названия произведений, авторы книг забываются или сливаются в абстрактное пятно.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Поэтому мной было принято решение сделать реализацию читательского дневника.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Его цель - возможность записывать и хранить уже прочитанные книги, так же их можно отсортировать по жанру/автору/ вашей оценке.Даже можно вывести впечатление от прочитанной книги, если это необходимо. Благодаря читательскому дневнику, вы сможете найти прочитанные книги, чтобы насладиться ими вновь.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50" name="Google Shape;250;p19"/>
          <p:cNvSpPr txBox="1"/>
          <p:nvPr/>
        </p:nvSpPr>
        <p:spPr>
          <a:xfrm>
            <a:off x="372525" y="186275"/>
            <a:ext cx="45846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Введение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>
            <a:spLocks noGrp="1"/>
          </p:cNvSpPr>
          <p:nvPr>
            <p:ph type="body" idx="1"/>
          </p:nvPr>
        </p:nvSpPr>
        <p:spPr>
          <a:xfrm>
            <a:off x="2030400" y="1759611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dirty="0">
                <a:solidFill>
                  <a:srgbClr val="FFFFFF"/>
                </a:solidFill>
              </a:rPr>
              <a:t> Возникли большие трудности при сортировках с исходным файлом вывода. Поэтому был сделан файл "settings.txt".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61" name="Google Shape;261;p20"/>
          <p:cNvSpPr txBox="1">
            <a:spLocks noGrp="1"/>
          </p:cNvSpPr>
          <p:nvPr>
            <p:ph type="body" idx="1"/>
          </p:nvPr>
        </p:nvSpPr>
        <p:spPr>
          <a:xfrm>
            <a:off x="2045898" y="2620217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dirty="0">
                <a:solidFill>
                  <a:srgbClr val="FFFFFF"/>
                </a:solidFill>
              </a:rPr>
              <a:t> Из-за "громоздкости"сортировок, было принято решение использовать односвязный список. Также он упростил задачу по чтению данных из файла.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20"/>
          <p:cNvSpPr txBox="1">
            <a:spLocks noGrp="1"/>
          </p:cNvSpPr>
          <p:nvPr>
            <p:ph type="title"/>
          </p:nvPr>
        </p:nvSpPr>
        <p:spPr>
          <a:xfrm>
            <a:off x="1221300" y="3303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 dirty="0" smtClean="0">
                <a:latin typeface="Times New Roman"/>
                <a:ea typeface="Times New Roman"/>
                <a:cs typeface="Times New Roman"/>
                <a:sym typeface="Times New Roman"/>
              </a:rPr>
              <a:t>Проблемы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863"/>
            <a:ext cx="9144003" cy="50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1"/>
          <p:cNvSpPr txBox="1"/>
          <p:nvPr/>
        </p:nvSpPr>
        <p:spPr>
          <a:xfrm>
            <a:off x="1071025" y="300575"/>
            <a:ext cx="55500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Архитектура кода 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21"/>
          <p:cNvSpPr txBox="1"/>
          <p:nvPr/>
        </p:nvSpPr>
        <p:spPr>
          <a:xfrm>
            <a:off x="1071025" y="825375"/>
            <a:ext cx="76326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Из-за того , что код получался слишком большим, и править его было бы неудобно.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Я разделила код на 3 части 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21"/>
          <p:cNvSpPr/>
          <p:nvPr/>
        </p:nvSpPr>
        <p:spPr>
          <a:xfrm>
            <a:off x="1350425" y="2006550"/>
            <a:ext cx="1339200" cy="1265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MyBook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21"/>
          <p:cNvSpPr/>
          <p:nvPr/>
        </p:nvSpPr>
        <p:spPr>
          <a:xfrm>
            <a:off x="3642875" y="2006550"/>
            <a:ext cx="1339200" cy="1265700"/>
          </a:xfrm>
          <a:prstGeom prst="ellipse">
            <a:avLst/>
          </a:prstGeom>
          <a:solidFill>
            <a:srgbClr val="D9F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LinkedList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21"/>
          <p:cNvSpPr/>
          <p:nvPr/>
        </p:nvSpPr>
        <p:spPr>
          <a:xfrm>
            <a:off x="5935325" y="2006538"/>
            <a:ext cx="1339200" cy="1265700"/>
          </a:xfrm>
          <a:prstGeom prst="ellipse">
            <a:avLst/>
          </a:prstGeom>
          <a:solidFill>
            <a:srgbClr val="BBDB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Pet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>
            <a:off x="972175" y="3602625"/>
            <a:ext cx="1917900" cy="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данном файле описаны методы для работы с книгами.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21"/>
          <p:cNvSpPr txBox="1"/>
          <p:nvPr/>
        </p:nvSpPr>
        <p:spPr>
          <a:xfrm>
            <a:off x="3480525" y="3602625"/>
            <a:ext cx="1917900" cy="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данном файле описан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односвязный список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21"/>
          <p:cNvSpPr txBox="1"/>
          <p:nvPr/>
        </p:nvSpPr>
        <p:spPr>
          <a:xfrm>
            <a:off x="5734875" y="3602625"/>
            <a:ext cx="1917900" cy="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данном файле описаны методы сортировок и вывода данных на консоль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400"/>
            <a:ext cx="9144003" cy="508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2"/>
          <p:cNvSpPr txBox="1"/>
          <p:nvPr/>
        </p:nvSpPr>
        <p:spPr>
          <a:xfrm>
            <a:off x="397925" y="275175"/>
            <a:ext cx="443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MyBook</a:t>
            </a:r>
            <a:endParaRPr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22"/>
          <p:cNvSpPr/>
          <p:nvPr/>
        </p:nvSpPr>
        <p:spPr>
          <a:xfrm>
            <a:off x="397925" y="999075"/>
            <a:ext cx="4432200" cy="391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3" name="Google Shape;283;p22"/>
          <p:cNvPicPr preferRelativeResize="0"/>
          <p:nvPr/>
        </p:nvPicPr>
        <p:blipFill>
          <a:blip r:embed="rId4">
            <a:alphaModFix/>
          </a:blip>
          <a:srcRect l="7032"/>
          <a:stretch>
            <a:fillRect/>
          </a:stretch>
        </p:blipFill>
        <p:spPr>
          <a:xfrm>
            <a:off x="488197" y="1069383"/>
            <a:ext cx="4265928" cy="37650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2"/>
          <p:cNvSpPr/>
          <p:nvPr/>
        </p:nvSpPr>
        <p:spPr>
          <a:xfrm>
            <a:off x="5198525" y="999075"/>
            <a:ext cx="2705100" cy="143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Это файл MyBook.h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Тут прописано все, что мы используем в файле MyBook.cpp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3"/>
          <p:cNvSpPr txBox="1"/>
          <p:nvPr/>
        </p:nvSpPr>
        <p:spPr>
          <a:xfrm>
            <a:off x="397925" y="173575"/>
            <a:ext cx="443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MyBook</a:t>
            </a:r>
            <a:endParaRPr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537625" y="808575"/>
            <a:ext cx="3352800" cy="293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23"/>
          <p:cNvPicPr preferRelativeResize="0"/>
          <p:nvPr/>
        </p:nvPicPr>
        <p:blipFill>
          <a:blip r:embed="rId4">
            <a:alphaModFix/>
          </a:blip>
          <a:srcRect l="7234"/>
          <a:stretch>
            <a:fillRect/>
          </a:stretch>
        </p:blipFill>
        <p:spPr>
          <a:xfrm>
            <a:off x="612183" y="850992"/>
            <a:ext cx="3231397" cy="285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3"/>
          <p:cNvSpPr txBox="1"/>
          <p:nvPr/>
        </p:nvSpPr>
        <p:spPr>
          <a:xfrm>
            <a:off x="512275" y="3742275"/>
            <a:ext cx="34035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void inputbook(); Функция, через которую пользователь вводит данные, необходимые для книги.Эти данные сохраняются в соответсвующих строках</a:t>
            </a: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3"/>
          <p:cNvSpPr/>
          <p:nvPr/>
        </p:nvSpPr>
        <p:spPr>
          <a:xfrm>
            <a:off x="3992025" y="808575"/>
            <a:ext cx="5069400" cy="233758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" name="Google Shape;308;p24"/>
          <p:cNvPicPr preferRelativeResize="0"/>
          <p:nvPr/>
        </p:nvPicPr>
        <p:blipFill>
          <a:blip r:embed="rId5">
            <a:alphaModFix/>
          </a:blip>
          <a:srcRect l="7645"/>
          <a:stretch>
            <a:fillRect/>
          </a:stretch>
        </p:blipFill>
        <p:spPr>
          <a:xfrm>
            <a:off x="4052807" y="891153"/>
            <a:ext cx="4959457" cy="217751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2" name="Google Shape;304;p24"/>
          <p:cNvSpPr txBox="1"/>
          <p:nvPr/>
        </p:nvSpPr>
        <p:spPr>
          <a:xfrm>
            <a:off x="3911699" y="3769544"/>
            <a:ext cx="5116063" cy="107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string split_line(string&amp; input_string); Данная функция разделяет строку на подстроки с применением символаразделителя.Возвращает первую подстроку до разделителя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1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"/>
          <p:cNvSpPr txBox="1"/>
          <p:nvPr/>
        </p:nvSpPr>
        <p:spPr>
          <a:xfrm>
            <a:off x="397925" y="0"/>
            <a:ext cx="443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MyBook</a:t>
            </a:r>
            <a:endParaRPr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24"/>
          <p:cNvSpPr/>
          <p:nvPr/>
        </p:nvSpPr>
        <p:spPr>
          <a:xfrm>
            <a:off x="220024" y="604434"/>
            <a:ext cx="5584091" cy="440926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4"/>
          <p:cNvSpPr txBox="1"/>
          <p:nvPr/>
        </p:nvSpPr>
        <p:spPr>
          <a:xfrm>
            <a:off x="5740500" y="747375"/>
            <a:ext cx="3403500" cy="15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295;p23"/>
          <p:cNvSpPr txBox="1"/>
          <p:nvPr/>
        </p:nvSpPr>
        <p:spPr>
          <a:xfrm>
            <a:off x="5845203" y="494454"/>
            <a:ext cx="3298797" cy="1261854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string TestRating(string rating); Функция проверяет корректность заполнения строки оценки, если все хорошо, возвращается строка</a:t>
            </a:r>
            <a:r>
              <a:rPr lang="ru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lang="en-US" dirty="0" smtClean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Иначе </a:t>
            </a:r>
            <a:r>
              <a:rPr lang="ru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придется перезаписывать строку.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Рисунок 10" descr="Screenshot_8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96" y="643181"/>
            <a:ext cx="5462731" cy="1883044"/>
          </a:xfrm>
          <a:prstGeom prst="rect">
            <a:avLst/>
          </a:prstGeom>
        </p:spPr>
      </p:pic>
      <p:pic>
        <p:nvPicPr>
          <p:cNvPr id="12" name="Рисунок 11" descr="Screenshot_89.png"/>
          <p:cNvPicPr>
            <a:picLocks noChangeAspect="1"/>
          </p:cNvPicPr>
          <p:nvPr/>
        </p:nvPicPr>
        <p:blipFill>
          <a:blip r:embed="rId5"/>
          <a:srcRect l="4407" r="4661"/>
          <a:stretch>
            <a:fillRect/>
          </a:stretch>
        </p:blipFill>
        <p:spPr>
          <a:xfrm>
            <a:off x="232476" y="2534791"/>
            <a:ext cx="5463152" cy="2409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5"/>
          <p:cNvSpPr txBox="1"/>
          <p:nvPr/>
        </p:nvSpPr>
        <p:spPr>
          <a:xfrm>
            <a:off x="397925" y="173575"/>
            <a:ext cx="443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MyBook</a:t>
            </a:r>
            <a:endParaRPr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25"/>
          <p:cNvSpPr/>
          <p:nvPr/>
        </p:nvSpPr>
        <p:spPr>
          <a:xfrm>
            <a:off x="537625" y="808575"/>
            <a:ext cx="3352800" cy="293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5"/>
          <p:cNvSpPr txBox="1"/>
          <p:nvPr/>
        </p:nvSpPr>
        <p:spPr>
          <a:xfrm>
            <a:off x="512275" y="3742275"/>
            <a:ext cx="34035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void writebook(std::string _file_name);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Данная функция записывает книгу (т.е данные полученные из inputbook() в файл settings.txt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25"/>
          <p:cNvSpPr/>
          <p:nvPr/>
        </p:nvSpPr>
        <p:spPr>
          <a:xfrm>
            <a:off x="4226925" y="808575"/>
            <a:ext cx="4845000" cy="293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5"/>
          <p:cNvSpPr txBox="1"/>
          <p:nvPr/>
        </p:nvSpPr>
        <p:spPr>
          <a:xfrm>
            <a:off x="4133925" y="3869175"/>
            <a:ext cx="4845000" cy="8313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void LibraryOut(); Данная функция записанные данные полученные из inputbook() в "чистовик"(т.е файл dlitbooks.txt), где это будут читать пользователи.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9" name="Google Shape;319;p25"/>
          <p:cNvPicPr preferRelativeResize="0"/>
          <p:nvPr/>
        </p:nvPicPr>
        <p:blipFill>
          <a:blip r:embed="rId4">
            <a:alphaModFix/>
          </a:blip>
          <a:srcRect l="9086"/>
          <a:stretch>
            <a:fillRect/>
          </a:stretch>
        </p:blipFill>
        <p:spPr>
          <a:xfrm>
            <a:off x="550190" y="891153"/>
            <a:ext cx="3324386" cy="276644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320" name="Google Shape;320;p25"/>
          <p:cNvPicPr preferRelativeResize="0"/>
          <p:nvPr/>
        </p:nvPicPr>
        <p:blipFill>
          <a:blip r:embed="rId5">
            <a:alphaModFix/>
          </a:blip>
          <a:srcRect l="6064"/>
          <a:stretch>
            <a:fillRect/>
          </a:stretch>
        </p:blipFill>
        <p:spPr>
          <a:xfrm>
            <a:off x="4254285" y="844425"/>
            <a:ext cx="4788976" cy="28619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</TotalTime>
  <Words>956</Words>
  <PresentationFormat>Экран (16:9)</PresentationFormat>
  <Paragraphs>106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Montserrat</vt:lpstr>
      <vt:lpstr>Lato</vt:lpstr>
      <vt:lpstr>Times New Roman</vt:lpstr>
      <vt:lpstr>Average</vt:lpstr>
      <vt:lpstr>Focus</vt:lpstr>
      <vt:lpstr>Презентация прототипов</vt:lpstr>
      <vt:lpstr>Слайд 2</vt:lpstr>
      <vt:lpstr>Введение</vt:lpstr>
      <vt:lpstr>Проблемы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прототипов</dc:title>
  <dc:creator>Diana</dc:creator>
  <cp:lastModifiedBy>Diana</cp:lastModifiedBy>
  <cp:revision>65</cp:revision>
  <dcterms:modified xsi:type="dcterms:W3CDTF">2024-05-09T22:04:56Z</dcterms:modified>
</cp:coreProperties>
</file>